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5" r:id="rId3"/>
    <p:sldId id="297" r:id="rId4"/>
    <p:sldId id="299" r:id="rId5"/>
    <p:sldId id="261" r:id="rId6"/>
    <p:sldId id="286" r:id="rId7"/>
    <p:sldId id="300" r:id="rId8"/>
    <p:sldId id="267" r:id="rId9"/>
    <p:sldId id="281" r:id="rId10"/>
    <p:sldId id="291" r:id="rId11"/>
    <p:sldId id="301" r:id="rId12"/>
    <p:sldId id="284" r:id="rId13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65" autoAdjust="0"/>
    <p:restoredTop sz="94660"/>
  </p:normalViewPr>
  <p:slideViewPr>
    <p:cSldViewPr snapToGrid="0">
      <p:cViewPr varScale="1">
        <p:scale>
          <a:sx n="74" d="100"/>
          <a:sy n="74" d="100"/>
        </p:scale>
        <p:origin x="68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1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E5E72E-655E-5843-92FC-66219261AF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F439419-136F-31B8-B5E7-89F343A0FE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F949C2-CE27-E433-FFC4-ECF4C4747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E6AA-3674-4D28-8A43-7B19DB9BA5B2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E258A07-3388-BF25-5F80-50CA118CB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77D80C5-2778-7E19-D58D-69012F95D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9D53A-B70A-4B6C-8D6C-24F019CFB0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2276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68618B-F2C4-56F4-AC8F-A4C61A622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2EEFDAA-B405-0A93-08AF-671282B3B4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4F6A12-87CE-EF7A-7D17-A42137B78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E6AA-3674-4D28-8A43-7B19DB9BA5B2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4B34D25-464D-09AD-948B-F3C7D5162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BAF3FFA-27AC-E673-5D4D-3CA06195B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9D53A-B70A-4B6C-8D6C-24F019CFB0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3434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47BE364-7B71-C454-0627-669AB0F718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56E2A97-545F-83C1-1519-93EF25A5D3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03208B-C31F-C443-7C4D-90C388EA3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E6AA-3674-4D28-8A43-7B19DB9BA5B2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E526B46-9DEE-2E7B-FE98-F03DA6EDD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36586CC-5409-69FE-C17C-97487DDB1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9D53A-B70A-4B6C-8D6C-24F019CFB0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4341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B87289-23DF-180A-9F71-678B0015A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7FA5C38-DACC-6631-8F94-BD511C9B9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7A88D1F-1C17-8478-F816-BCDE23F14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E6AA-3674-4D28-8A43-7B19DB9BA5B2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C4E99E-7E0E-129B-2021-C277DA203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924AB4-498E-62C4-B987-CB2D34A0C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9D53A-B70A-4B6C-8D6C-24F019CFB0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9219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BBDE33-9203-CACE-23A8-9140293E8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76C1F47-4E70-9E22-3FE5-1A9C4FAA5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14422E6-452D-C973-D89E-CD7F3B6AE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E6AA-3674-4D28-8A43-7B19DB9BA5B2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7E23FE-431D-5137-6B3C-8FF657090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04F3378-BCA5-7C63-D100-B45A6131F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9D53A-B70A-4B6C-8D6C-24F019CFB0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866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BB142A-C365-A3D2-A2A5-4C978B28A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128664-5BC0-0747-A2F0-5421B298F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B49058B-8E80-B7FB-F672-8652C9031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A1F53DF-5131-F267-C43F-5340D29F2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E6AA-3674-4D28-8A43-7B19DB9BA5B2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E48339D-2478-390B-D660-EB0B78F0C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508F77E-B9F4-82DF-8D6A-F1A47E2B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9D53A-B70A-4B6C-8D6C-24F019CFB0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9288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1CDD54-1483-0616-8256-56BF83D92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A1F3C25-6059-15FD-131D-4F26C8886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77122B9-8ACC-9902-3FB9-B1DB452FC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4AEC19E-C6F6-072C-0A17-8EFECF25CE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5C4863C-412E-7CCC-DB6E-2CCC8CC373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F581082-0710-2AB3-B293-E77F5F490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E6AA-3674-4D28-8A43-7B19DB9BA5B2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0574C89-B7AB-EFE2-E810-D7268B13B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69305D4-46D2-5431-FE46-3F6362E03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9D53A-B70A-4B6C-8D6C-24F019CFB0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0720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8959CF-6C7F-5DC3-453D-C572E8B2C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4E4E26E-C13C-9162-C919-37649AD96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E6AA-3674-4D28-8A43-7B19DB9BA5B2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0CC8992-A930-140A-93A9-145BAC17C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59EBB57-93B0-E2C7-E7BF-0B3F169A8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9D53A-B70A-4B6C-8D6C-24F019CFB0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4186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A89E813-AF12-E694-8A90-C2B18EDDB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E6AA-3674-4D28-8A43-7B19DB9BA5B2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6B19D4E-9C7D-F66F-6E3B-4DA5B6888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7C7FFE3-1D27-D489-4018-095081099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9D53A-B70A-4B6C-8D6C-24F019CFB0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754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B1A934-0CA9-67E5-3BD8-4B82F9711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8B7F5A1-29F0-EAE7-C5DB-EBE81F50E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9BC9BD1-5EA0-5C43-5477-47FCF508FF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1FA5BE5-0FDC-E671-9CC2-AAFBCA1D0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E6AA-3674-4D28-8A43-7B19DB9BA5B2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1F4228C-A133-E00E-5A8D-6838609C4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E72803A-BB40-2246-6CA7-29D5F00A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9D53A-B70A-4B6C-8D6C-24F019CFB0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9558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0E3AF1-1AAA-B514-573C-CE362D9B2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07778F6-FAC1-F1D5-505A-698DDEB1D5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D3316CC-A2B7-BAD3-7934-7758C647D1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C7FD9BC-6865-9B9A-6969-DB6C9174D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E6AA-3674-4D28-8A43-7B19DB9BA5B2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6123A12-7070-2C6F-8FF8-A9FF70E7D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B6E217E-E9BE-FBB8-A41F-BB0AC581D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9D53A-B70A-4B6C-8D6C-24F019CFB0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1394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8B18A48-B4A6-FA1A-6837-CCFC58E32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E6F1433-A282-C9C5-24DF-BBCF4D83E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E64FA61-2D8F-B815-651B-E2D5143019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6E6AA-3674-4D28-8A43-7B19DB9BA5B2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8DE0193-58F6-7716-0FC3-4862414333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F21FEAB-8A54-6D91-3445-C900382391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9D53A-B70A-4B6C-8D6C-24F019CFB0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706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7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971F83F-F5E1-04E6-6164-437006ECA7BB}"/>
              </a:ext>
            </a:extLst>
          </p:cNvPr>
          <p:cNvSpPr txBox="1"/>
          <p:nvPr/>
        </p:nvSpPr>
        <p:spPr>
          <a:xfrm>
            <a:off x="1765189" y="1412961"/>
            <a:ext cx="912014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rPr>
            </a:br>
            <a:b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rPr>
            </a:br>
            <a:endParaRPr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155009F-F786-A50F-3458-020173FE6BEE}"/>
              </a:ext>
            </a:extLst>
          </p:cNvPr>
          <p:cNvSpPr txBox="1"/>
          <p:nvPr/>
        </p:nvSpPr>
        <p:spPr>
          <a:xfrm>
            <a:off x="1550506" y="1136642"/>
            <a:ext cx="857150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9600" b="1" spc="-300" dirty="0">
                <a:ln w="508000">
                  <a:solidFill>
                    <a:schemeClr val="bg1"/>
                  </a:solidFill>
                </a:ln>
                <a:solidFill>
                  <a:schemeClr val="bg1"/>
                </a:solidFill>
                <a:latin typeface="ＤＦＰ太丸ゴシック体N" panose="020F0900000000000000" pitchFamily="50" charset="-128"/>
                <a:ea typeface="ＤＦＰ太丸ゴシック体N" panose="020F0900000000000000" pitchFamily="50" charset="-128"/>
              </a:rPr>
              <a:t>ジオラマ制作</a:t>
            </a:r>
          </a:p>
          <a:p>
            <a:pPr algn="ctr"/>
            <a:r>
              <a:rPr lang="ja-JP" altLang="en-US" sz="9600" b="1" spc="-300" dirty="0">
                <a:ln w="508000">
                  <a:solidFill>
                    <a:schemeClr val="bg1"/>
                  </a:solidFill>
                </a:ln>
                <a:solidFill>
                  <a:schemeClr val="bg1"/>
                </a:solidFill>
                <a:latin typeface="ＤＦＰ太丸ゴシック体N" panose="020F0900000000000000" pitchFamily="50" charset="-128"/>
                <a:ea typeface="ＤＦＰ太丸ゴシック体N" panose="020F0900000000000000" pitchFamily="50" charset="-128"/>
              </a:rPr>
              <a:t>ワークショップ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5DE8784-9055-4A62-CDC6-F6B2959423AE}"/>
              </a:ext>
            </a:extLst>
          </p:cNvPr>
          <p:cNvSpPr txBox="1"/>
          <p:nvPr/>
        </p:nvSpPr>
        <p:spPr>
          <a:xfrm>
            <a:off x="1550506" y="1136642"/>
            <a:ext cx="857150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9600" b="1" spc="-300" dirty="0">
                <a:ln w="317500">
                  <a:solidFill>
                    <a:schemeClr val="tx1"/>
                  </a:solidFill>
                </a:ln>
                <a:latin typeface="ＤＦＰ太丸ゴシック体N" panose="020F0900000000000000" pitchFamily="50" charset="-128"/>
                <a:ea typeface="ＤＦＰ太丸ゴシック体N" panose="020F0900000000000000" pitchFamily="50" charset="-128"/>
              </a:rPr>
              <a:t>ジオラマ制作</a:t>
            </a:r>
          </a:p>
          <a:p>
            <a:pPr algn="ctr"/>
            <a:r>
              <a:rPr lang="ja-JP" altLang="en-US" sz="9600" b="1" spc="-300" dirty="0">
                <a:ln w="317500">
                  <a:solidFill>
                    <a:schemeClr val="tx1"/>
                  </a:solidFill>
                </a:ln>
                <a:latin typeface="ＤＦＰ太丸ゴシック体N" panose="020F0900000000000000" pitchFamily="50" charset="-128"/>
                <a:ea typeface="ＤＦＰ太丸ゴシック体N" panose="020F0900000000000000" pitchFamily="50" charset="-128"/>
              </a:rPr>
              <a:t>ワークショップ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F43069D-166A-2DFD-1001-BEC3F6D89C21}"/>
              </a:ext>
            </a:extLst>
          </p:cNvPr>
          <p:cNvSpPr txBox="1"/>
          <p:nvPr/>
        </p:nvSpPr>
        <p:spPr>
          <a:xfrm>
            <a:off x="1550506" y="1136642"/>
            <a:ext cx="857150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9600" b="1" spc="-300" dirty="0">
                <a:solidFill>
                  <a:srgbClr val="FF6699"/>
                </a:solidFill>
                <a:latin typeface="ＤＦＰ太丸ゴシック体N" panose="020F0900000000000000" pitchFamily="50" charset="-128"/>
                <a:ea typeface="ＤＦＰ太丸ゴシック体N" panose="020F0900000000000000" pitchFamily="50" charset="-128"/>
              </a:rPr>
              <a:t>ジオラマ制作</a:t>
            </a:r>
          </a:p>
          <a:p>
            <a:pPr algn="ctr"/>
            <a:r>
              <a:rPr lang="ja-JP" altLang="en-US" sz="9600" b="1" spc="-300" dirty="0">
                <a:solidFill>
                  <a:srgbClr val="FF6699"/>
                </a:solidFill>
                <a:latin typeface="ＤＦＰ太丸ゴシック体N" panose="020F0900000000000000" pitchFamily="50" charset="-128"/>
                <a:ea typeface="ＤＦＰ太丸ゴシック体N" panose="020F0900000000000000" pitchFamily="50" charset="-128"/>
              </a:rPr>
              <a:t>ワークショップ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47EA65-CA5F-3143-FA08-4450927966A8}"/>
              </a:ext>
            </a:extLst>
          </p:cNvPr>
          <p:cNvSpPr txBox="1">
            <a:spLocks/>
          </p:cNvSpPr>
          <p:nvPr/>
        </p:nvSpPr>
        <p:spPr>
          <a:xfrm>
            <a:off x="2839691" y="5066884"/>
            <a:ext cx="6165655" cy="1439187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j-cs"/>
              </a:rPr>
              <a:t>2025</a:t>
            </a:r>
            <a:r>
              <a:rPr lang="ja-JP" altLang="en-US" sz="4000" b="1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entury Gothic" panose="020B0502020202020204"/>
                <a:ea typeface="メイリオ" panose="020B0604030504040204" pitchFamily="50" charset="-128"/>
              </a:rPr>
              <a:t>年</a:t>
            </a:r>
            <a:r>
              <a:rPr lang="en-US" altLang="ja-JP" sz="4000" b="1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entury Gothic" panose="020B0502020202020204"/>
                <a:ea typeface="メイリオ" panose="020B0604030504040204" pitchFamily="50" charset="-128"/>
              </a:rPr>
              <a:t>3</a:t>
            </a:r>
            <a:r>
              <a:rPr lang="ja-JP" altLang="en-US" sz="4000" b="1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entury Gothic" panose="020B0502020202020204"/>
                <a:ea typeface="メイリオ" panose="020B0604030504040204" pitchFamily="50" charset="-128"/>
              </a:rPr>
              <a:t>月</a:t>
            </a:r>
            <a:r>
              <a:rPr lang="en-US" altLang="ja-JP" sz="4000" b="1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entury Gothic" panose="020B0502020202020204"/>
                <a:ea typeface="メイリオ" panose="020B0604030504040204" pitchFamily="50" charset="-128"/>
              </a:rPr>
              <a:t>22</a:t>
            </a:r>
            <a:r>
              <a:rPr lang="ja-JP" altLang="en-US" sz="4000" b="1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entury Gothic" panose="020B0502020202020204"/>
                <a:ea typeface="メイリオ" panose="020B0604030504040204" pitchFamily="50" charset="-128"/>
              </a:rPr>
              <a:t>日</a:t>
            </a:r>
            <a:b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j-cs"/>
              </a:rPr>
            </a:b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j-cs"/>
              </a:rPr>
              <a:t>＠ヤンマーミュージアム</a:t>
            </a:r>
          </a:p>
        </p:txBody>
      </p:sp>
    </p:spTree>
    <p:extLst>
      <p:ext uri="{BB962C8B-B14F-4D97-AF65-F5344CB8AC3E}">
        <p14:creationId xmlns:p14="http://schemas.microsoft.com/office/powerpoint/2010/main" val="3901325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8000">
              <a:schemeClr val="accent4">
                <a:lumMod val="95000"/>
                <a:lumOff val="5000"/>
              </a:schemeClr>
            </a:gs>
            <a:gs pos="58000">
              <a:srgbClr val="00B0F0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060FFD5-6365-F76F-C9AD-97893A792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61" y="350323"/>
            <a:ext cx="11216478" cy="630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27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8000">
              <a:schemeClr val="accent4">
                <a:lumMod val="95000"/>
                <a:lumOff val="5000"/>
              </a:schemeClr>
            </a:gs>
            <a:gs pos="58000">
              <a:srgbClr val="00B0F0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C0F5F4-9DF9-6582-1AFC-B0B3649E4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C66C4EE1-88F9-BDA9-0E7E-0AD1651B537D}"/>
              </a:ext>
            </a:extLst>
          </p:cNvPr>
          <p:cNvSpPr txBox="1">
            <a:spLocks/>
          </p:cNvSpPr>
          <p:nvPr/>
        </p:nvSpPr>
        <p:spPr>
          <a:xfrm>
            <a:off x="1078301" y="324971"/>
            <a:ext cx="10248181" cy="11968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-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 </a:t>
            </a:r>
            <a:r>
              <a:rPr kumimoji="1" lang="en-US" altLang="ja-JP" sz="7200" b="1" i="0" u="none" strike="noStrike" kern="1200" cap="none" spc="-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『</a:t>
            </a:r>
            <a:r>
              <a:rPr lang="ja-JP" altLang="en-US" sz="7200" b="1" spc="-300" dirty="0">
                <a:solidFill>
                  <a:prstClr val="black">
                    <a:lumMod val="85000"/>
                    <a:lumOff val="1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動画</a:t>
            </a:r>
            <a:r>
              <a:rPr lang="ja-JP" altLang="en-US" sz="5400" b="1" spc="-300" dirty="0">
                <a:solidFill>
                  <a:prstClr val="black">
                    <a:lumMod val="85000"/>
                    <a:lumOff val="1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（約２分）</a:t>
            </a:r>
            <a:r>
              <a:rPr kumimoji="1" lang="en-US" altLang="ja-JP" sz="7200" b="1" i="0" u="none" strike="noStrike" kern="1200" cap="none" spc="-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』</a:t>
            </a:r>
            <a:r>
              <a:rPr lang="ja-JP" altLang="en-US" sz="6000" b="1" spc="-300" dirty="0">
                <a:solidFill>
                  <a:prstClr val="black">
                    <a:lumMod val="85000"/>
                    <a:lumOff val="1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はコチラ</a:t>
            </a:r>
            <a:r>
              <a:rPr lang="ja-JP" altLang="en-US" sz="7200" b="1" spc="-300" dirty="0">
                <a:solidFill>
                  <a:prstClr val="black">
                    <a:lumMod val="85000"/>
                    <a:lumOff val="1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↓</a:t>
            </a:r>
            <a:endParaRPr kumimoji="1" lang="en-US" altLang="ja-JP" sz="7200" b="1" i="0" u="none" strike="noStrike" kern="1200" cap="none" spc="-3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j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090D668-CC7E-5580-B1A7-09BC938EA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159" y="1521835"/>
            <a:ext cx="4796285" cy="482100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CECEF4C-B316-D388-42E1-3D6DF5F8E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886" y="2199217"/>
            <a:ext cx="2333616" cy="414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90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D09B349-BD85-1C1F-CB0B-444AA3C05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308" y="410751"/>
            <a:ext cx="5976383" cy="1694093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03AAC50-F760-CAF9-AF77-81FE96CB4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36" y="2822270"/>
            <a:ext cx="11487123" cy="300056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EFC6C8D-BA37-0210-5249-ADED7104CE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0020" y="4881557"/>
            <a:ext cx="2168444" cy="53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21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46000">
              <a:schemeClr val="accent4">
                <a:lumMod val="95000"/>
                <a:lumOff val="5000"/>
              </a:schemeClr>
            </a:gs>
            <a:gs pos="100000">
              <a:srgbClr val="FFFF00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AA49A2A8-EFB6-C470-82C1-9B201217666A}"/>
              </a:ext>
            </a:extLst>
          </p:cNvPr>
          <p:cNvSpPr txBox="1">
            <a:spLocks/>
          </p:cNvSpPr>
          <p:nvPr/>
        </p:nvSpPr>
        <p:spPr>
          <a:xfrm>
            <a:off x="1352973" y="2413290"/>
            <a:ext cx="9706089" cy="11968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『</a:t>
            </a:r>
            <a:r>
              <a:rPr kumimoji="1" lang="ja-JP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ジオラマ</a:t>
            </a:r>
            <a:r>
              <a:rPr kumimoji="1" lang="en-US" altLang="ja-JP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』</a:t>
            </a:r>
            <a:r>
              <a:rPr lang="ja-JP" altLang="en-US" sz="6000" b="1" dirty="0">
                <a:solidFill>
                  <a:prstClr val="black">
                    <a:lumMod val="85000"/>
                    <a:lumOff val="1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って</a:t>
            </a:r>
            <a:r>
              <a:rPr lang="ja-JP" altLang="en-US" sz="7200" b="1" dirty="0">
                <a:solidFill>
                  <a:prstClr val="black">
                    <a:lumMod val="85000"/>
                    <a:lumOff val="1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何</a:t>
            </a:r>
            <a:r>
              <a:rPr lang="ja-JP" altLang="en-US" sz="6000" b="1" dirty="0">
                <a:solidFill>
                  <a:prstClr val="black">
                    <a:lumMod val="85000"/>
                    <a:lumOff val="1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だろう</a:t>
            </a:r>
            <a:r>
              <a:rPr kumimoji="1" lang="ja-JP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？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3E0FC35-4F20-460E-CC6B-F22780897E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77"/>
          <a:stretch/>
        </p:blipFill>
        <p:spPr>
          <a:xfrm>
            <a:off x="6954895" y="5316396"/>
            <a:ext cx="2180478" cy="131731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367EF7F-423D-DEEB-4B15-B74C9AD0FD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928"/>
          <a:stretch/>
        </p:blipFill>
        <p:spPr>
          <a:xfrm>
            <a:off x="9391290" y="5316396"/>
            <a:ext cx="2158438" cy="131731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755319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46000">
              <a:schemeClr val="accent4">
                <a:lumMod val="95000"/>
                <a:lumOff val="5000"/>
              </a:schemeClr>
            </a:gs>
            <a:gs pos="100000">
              <a:srgbClr val="FFFF00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69D953C-6128-48FA-3C0C-26B02F1AD1D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011" y="0"/>
            <a:ext cx="12122989" cy="6858000"/>
          </a:xfrm>
          <a:prstGeom prst="rect">
            <a:avLst/>
          </a:prstGeom>
        </p:spPr>
      </p:pic>
      <p:sp>
        <p:nvSpPr>
          <p:cNvPr id="4" name="タイトル 1">
            <a:extLst>
              <a:ext uri="{FF2B5EF4-FFF2-40B4-BE49-F238E27FC236}">
                <a16:creationId xmlns:a16="http://schemas.microsoft.com/office/drawing/2014/main" id="{AA49A2A8-EFB6-C470-82C1-9B201217666A}"/>
              </a:ext>
            </a:extLst>
          </p:cNvPr>
          <p:cNvSpPr txBox="1">
            <a:spLocks/>
          </p:cNvSpPr>
          <p:nvPr/>
        </p:nvSpPr>
        <p:spPr>
          <a:xfrm>
            <a:off x="1525984" y="811651"/>
            <a:ext cx="3626214" cy="678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『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ジオラマ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』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とは？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94AAF08-FCD1-A815-4BB1-AAA3D236AB54}"/>
              </a:ext>
            </a:extLst>
          </p:cNvPr>
          <p:cNvSpPr txBox="1"/>
          <p:nvPr/>
        </p:nvSpPr>
        <p:spPr>
          <a:xfrm>
            <a:off x="1525984" y="1536174"/>
            <a:ext cx="9337386" cy="378565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ja-JP" altLang="en-US" sz="8000" b="1" spc="-300" dirty="0">
                <a:solidFill>
                  <a:srgbClr val="FFFF00"/>
                </a:solidFill>
                <a:latin typeface="ＤＦＰ太丸ゴシック体N" panose="020F0900000000000000" pitchFamily="50" charset="-128"/>
                <a:ea typeface="ＤＦＰ太丸ゴシック体N" panose="020F0900000000000000" pitchFamily="50" charset="-128"/>
              </a:rPr>
              <a:t>小さな場所</a:t>
            </a:r>
            <a:r>
              <a:rPr lang="ja-JP" altLang="en-US" sz="5400" b="1" spc="-300" dirty="0">
                <a:solidFill>
                  <a:schemeClr val="bg1"/>
                </a:solidFill>
                <a:latin typeface="ＤＦＰ太丸ゴシック体N" panose="020F0900000000000000" pitchFamily="50" charset="-128"/>
                <a:ea typeface="ＤＦＰ太丸ゴシック体N" panose="020F0900000000000000" pitchFamily="50" charset="-128"/>
              </a:rPr>
              <a:t>に</a:t>
            </a:r>
            <a:endParaRPr lang="en-US" altLang="ja-JP" sz="5400" b="1" spc="-300" dirty="0">
              <a:solidFill>
                <a:schemeClr val="bg1"/>
              </a:solidFill>
              <a:latin typeface="ＤＦＰ太丸ゴシック体N" panose="020F0900000000000000" pitchFamily="50" charset="-128"/>
              <a:ea typeface="ＤＦＰ太丸ゴシック体N" panose="020F0900000000000000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1" i="0" u="none" strike="noStrike" kern="1200" cap="none" spc="-300" normalizeH="0" baseline="0" noProof="0" dirty="0">
                <a:ln w="34925">
                  <a:solidFill>
                    <a:prstClr val="white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ＤＦＰ太丸ゴシック体N" panose="020F0900000000000000" pitchFamily="50" charset="-128"/>
                <a:ea typeface="ＤＦＰ太丸ゴシック体N" panose="020F0900000000000000" pitchFamily="50" charset="-128"/>
                <a:cs typeface="+mn-cs"/>
              </a:rPr>
              <a:t>自分が描く世界</a:t>
            </a:r>
            <a:r>
              <a:rPr kumimoji="1" lang="ja-JP" altLang="en-US" sz="54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ＤＦＰ太丸ゴシック体N" panose="020F0900000000000000" pitchFamily="50" charset="-128"/>
                <a:ea typeface="ＤＦＰ太丸ゴシック体N" panose="020F0900000000000000" pitchFamily="50" charset="-128"/>
                <a:cs typeface="+mn-cs"/>
              </a:rPr>
              <a:t>を</a:t>
            </a:r>
            <a:endParaRPr lang="en-US" altLang="ja-JP" sz="5400" b="1" spc="-300" dirty="0">
              <a:solidFill>
                <a:prstClr val="white"/>
              </a:solidFill>
              <a:latin typeface="ＤＦＰ太丸ゴシック体N" panose="020F0900000000000000" pitchFamily="50" charset="-128"/>
              <a:ea typeface="ＤＦＰ太丸ゴシック体N" panose="020F0900000000000000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1" i="0" u="none" strike="noStrike" kern="1200" cap="none" spc="-300" normalizeH="0" baseline="0" noProof="0" dirty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ＤＦＰ太丸ゴシック体N" panose="020F0900000000000000" pitchFamily="50" charset="-128"/>
                <a:ea typeface="ＤＦＰ太丸ゴシック体N" panose="020F0900000000000000" pitchFamily="50" charset="-128"/>
                <a:cs typeface="+mn-cs"/>
              </a:rPr>
              <a:t>作った</a:t>
            </a:r>
            <a:r>
              <a:rPr kumimoji="1" lang="ja-JP" altLang="en-US" sz="80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ＤＦＰ太丸ゴシック体N" panose="020F0900000000000000" pitchFamily="50" charset="-128"/>
                <a:ea typeface="ＤＦＰ太丸ゴシック体N" panose="020F0900000000000000" pitchFamily="50" charset="-128"/>
                <a:cs typeface="+mn-cs"/>
              </a:rPr>
              <a:t>もの</a:t>
            </a:r>
            <a:endParaRPr kumimoji="1" lang="en-US" altLang="ja-JP" sz="80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ＤＦＰ太丸ゴシック体N" panose="020F0900000000000000" pitchFamily="50" charset="-128"/>
              <a:ea typeface="ＤＦＰ太丸ゴシック体N" panose="020F0900000000000000" pitchFamily="50" charset="-128"/>
              <a:cs typeface="+mn-cs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24F9A8A6-4321-2CB7-FBB4-F43DEA8F0E1E}"/>
              </a:ext>
            </a:extLst>
          </p:cNvPr>
          <p:cNvSpPr txBox="1">
            <a:spLocks/>
          </p:cNvSpPr>
          <p:nvPr/>
        </p:nvSpPr>
        <p:spPr>
          <a:xfrm>
            <a:off x="2966595" y="6116224"/>
            <a:ext cx="7667059" cy="678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00"/>
                </a:highligh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※</a:t>
            </a:r>
            <a:r>
              <a:rPr kumimoji="1" lang="ja-JP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00"/>
                </a:highligh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もともとは、</a:t>
            </a:r>
            <a:r>
              <a:rPr kumimoji="1" lang="ja-JP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00"/>
                </a:highligh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博物館の展示方法</a:t>
            </a:r>
            <a:r>
              <a:rPr kumimoji="1" lang="ja-JP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00"/>
                </a:highligh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の一つです</a:t>
            </a:r>
          </a:p>
        </p:txBody>
      </p:sp>
    </p:spTree>
    <p:extLst>
      <p:ext uri="{BB962C8B-B14F-4D97-AF65-F5344CB8AC3E}">
        <p14:creationId xmlns:p14="http://schemas.microsoft.com/office/powerpoint/2010/main" val="3135292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46000">
              <a:schemeClr val="accent4">
                <a:lumMod val="95000"/>
                <a:lumOff val="5000"/>
              </a:schemeClr>
            </a:gs>
            <a:gs pos="100000">
              <a:srgbClr val="FFFF00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88433A-073F-5476-7958-754FA8B75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1875F42-A9FF-F216-2B99-3C5DB29C45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58503" y="306365"/>
            <a:ext cx="8535719" cy="640178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7C20808-2552-EB33-A12F-9CDF81AB4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42" y="748278"/>
            <a:ext cx="4406055" cy="2159888"/>
          </a:xfrm>
          <a:prstGeom prst="rect">
            <a:avLst/>
          </a:prstGeom>
        </p:spPr>
      </p:pic>
      <p:sp>
        <p:nvSpPr>
          <p:cNvPr id="4" name="タイトル 1">
            <a:extLst>
              <a:ext uri="{FF2B5EF4-FFF2-40B4-BE49-F238E27FC236}">
                <a16:creationId xmlns:a16="http://schemas.microsoft.com/office/drawing/2014/main" id="{B1ADE073-246B-912E-98F2-29A2BD345CDD}"/>
              </a:ext>
            </a:extLst>
          </p:cNvPr>
          <p:cNvSpPr txBox="1">
            <a:spLocks/>
          </p:cNvSpPr>
          <p:nvPr/>
        </p:nvSpPr>
        <p:spPr>
          <a:xfrm>
            <a:off x="370780" y="149846"/>
            <a:ext cx="3790115" cy="11968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『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ジオラマ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』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とは？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C477AF3-1B0D-758D-E1DD-6653CA94C63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238" b="41609"/>
          <a:stretch/>
        </p:blipFill>
        <p:spPr>
          <a:xfrm>
            <a:off x="7410090" y="723388"/>
            <a:ext cx="1535501" cy="85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44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46000">
              <a:schemeClr val="accent4">
                <a:lumMod val="95000"/>
                <a:lumOff val="5000"/>
              </a:schemeClr>
            </a:gs>
            <a:gs pos="100000">
              <a:srgbClr val="FFFF00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>
            <a:extLst>
              <a:ext uri="{FF2B5EF4-FFF2-40B4-BE49-F238E27FC236}">
                <a16:creationId xmlns:a16="http://schemas.microsoft.com/office/drawing/2014/main" id="{309155E3-E9FF-9E73-9140-AB5A21FBB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218" y="2534860"/>
            <a:ext cx="2929333" cy="2098852"/>
          </a:xfrm>
          <a:prstGeom prst="rect">
            <a:avLst/>
          </a:prstGeom>
        </p:spPr>
      </p:pic>
      <p:sp>
        <p:nvSpPr>
          <p:cNvPr id="4" name="タイトル 1">
            <a:extLst>
              <a:ext uri="{FF2B5EF4-FFF2-40B4-BE49-F238E27FC236}">
                <a16:creationId xmlns:a16="http://schemas.microsoft.com/office/drawing/2014/main" id="{AA49A2A8-EFB6-C470-82C1-9B201217666A}"/>
              </a:ext>
            </a:extLst>
          </p:cNvPr>
          <p:cNvSpPr txBox="1">
            <a:spLocks/>
          </p:cNvSpPr>
          <p:nvPr/>
        </p:nvSpPr>
        <p:spPr>
          <a:xfrm>
            <a:off x="541198" y="255758"/>
            <a:ext cx="11363255" cy="11968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-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歴史：</a:t>
            </a:r>
            <a:r>
              <a:rPr kumimoji="1" lang="en-US" altLang="ja-JP" sz="6000" b="1" i="0" u="none" strike="noStrike" kern="1200" cap="none" spc="-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『</a:t>
            </a:r>
            <a:r>
              <a:rPr kumimoji="1" lang="ja-JP" altLang="en-US" sz="6000" b="1" i="0" u="none" strike="noStrike" kern="1200" cap="none" spc="-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フランス</a:t>
            </a:r>
            <a:r>
              <a:rPr kumimoji="1" lang="ja-JP" altLang="en-US" sz="5400" b="1" i="0" u="none" strike="noStrike" kern="1200" cap="none" spc="-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の</a:t>
            </a:r>
            <a:r>
              <a:rPr kumimoji="1" lang="ja-JP" altLang="en-US" sz="6000" b="1" i="0" u="none" strike="noStrike" kern="1200" cap="none" spc="-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写真発明家・画家</a:t>
            </a:r>
            <a:r>
              <a:rPr kumimoji="1" lang="en-US" altLang="ja-JP" sz="6000" b="1" i="0" u="none" strike="noStrike" kern="1200" cap="none" spc="-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』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-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　　　</a:t>
            </a:r>
            <a:r>
              <a:rPr kumimoji="1" lang="ja-JP" altLang="en-US" sz="5400" b="1" i="0" u="none" strike="noStrike" kern="1200" cap="none" spc="-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が</a:t>
            </a:r>
            <a:r>
              <a:rPr kumimoji="1" lang="ja-JP" altLang="en-US" sz="6000" b="1" i="0" u="none" strike="noStrike" kern="1200" cap="none" spc="-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考案</a:t>
            </a:r>
            <a:r>
              <a:rPr kumimoji="1" lang="ja-JP" altLang="en-US" sz="5400" b="1" i="0" u="none" strike="noStrike" kern="1200" cap="none" spc="-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して</a:t>
            </a:r>
            <a:r>
              <a:rPr kumimoji="1" lang="ja-JP" altLang="en-US" sz="6000" b="1" i="0" u="none" strike="noStrike" kern="1200" cap="none" spc="-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約</a:t>
            </a:r>
            <a:r>
              <a:rPr kumimoji="1" lang="en-US" altLang="ja-JP" sz="6000" b="1" i="0" u="none" strike="noStrike" kern="1200" cap="none" spc="-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200</a:t>
            </a:r>
            <a:r>
              <a:rPr kumimoji="1" lang="ja-JP" altLang="en-US" sz="6000" b="1" i="0" u="none" strike="noStrike" kern="1200" cap="none" spc="-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年</a:t>
            </a:r>
            <a:endParaRPr kumimoji="1" lang="ja-JP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j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549F39D-0900-21DD-5E5D-C1C261022486}"/>
              </a:ext>
            </a:extLst>
          </p:cNvPr>
          <p:cNvSpPr txBox="1"/>
          <p:nvPr/>
        </p:nvSpPr>
        <p:spPr>
          <a:xfrm>
            <a:off x="8428355" y="1370933"/>
            <a:ext cx="35444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仏語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:diorama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0B5321A-6D83-CF84-5545-CE1F13574E27}"/>
              </a:ext>
            </a:extLst>
          </p:cNvPr>
          <p:cNvSpPr txBox="1"/>
          <p:nvPr/>
        </p:nvSpPr>
        <p:spPr>
          <a:xfrm>
            <a:off x="1165168" y="5592003"/>
            <a:ext cx="10307432" cy="1200329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面に窓がある箱の中に展示物と風景画を置いただけ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のものだった。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しかし、照明を効果的に使うことで、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窓からのぞくと</a:t>
            </a:r>
            <a:endParaRPr kumimoji="1" lang="en-US" altLang="ja-JP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あたかも本物の風景が目の前に広がっているかのような錯覚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を起こさせた。</a:t>
            </a:r>
          </a:p>
        </p:txBody>
      </p:sp>
      <p:sp>
        <p:nvSpPr>
          <p:cNvPr id="18" name="直方体 17">
            <a:extLst>
              <a:ext uri="{FF2B5EF4-FFF2-40B4-BE49-F238E27FC236}">
                <a16:creationId xmlns:a16="http://schemas.microsoft.com/office/drawing/2014/main" id="{D5CC3961-7073-57B8-4CB4-B20374A55607}"/>
              </a:ext>
            </a:extLst>
          </p:cNvPr>
          <p:cNvSpPr/>
          <p:nvPr/>
        </p:nvSpPr>
        <p:spPr>
          <a:xfrm>
            <a:off x="3861759" y="2372264"/>
            <a:ext cx="4298830" cy="3019246"/>
          </a:xfrm>
          <a:prstGeom prst="cube">
            <a:avLst/>
          </a:prstGeom>
          <a:solidFill>
            <a:schemeClr val="accent1">
              <a:alpha val="5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AA2A5FDD-8786-B5F9-02C8-1238CFF735AF}"/>
              </a:ext>
            </a:extLst>
          </p:cNvPr>
          <p:cNvSpPr/>
          <p:nvPr/>
        </p:nvSpPr>
        <p:spPr>
          <a:xfrm>
            <a:off x="4638907" y="2372264"/>
            <a:ext cx="3521682" cy="2300097"/>
          </a:xfrm>
          <a:prstGeom prst="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4FB6D72F-5869-E405-9434-6558B2D1A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193" y="4395403"/>
            <a:ext cx="1699961" cy="87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52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46000">
              <a:schemeClr val="accent4">
                <a:lumMod val="95000"/>
                <a:lumOff val="5000"/>
              </a:schemeClr>
            </a:gs>
            <a:gs pos="100000">
              <a:srgbClr val="FFFF00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121659-CA2A-6725-C080-527CCC2E6D54}"/>
              </a:ext>
            </a:extLst>
          </p:cNvPr>
          <p:cNvSpPr txBox="1">
            <a:spLocks/>
          </p:cNvSpPr>
          <p:nvPr/>
        </p:nvSpPr>
        <p:spPr>
          <a:xfrm>
            <a:off x="976223" y="1050266"/>
            <a:ext cx="9513497" cy="47574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-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 今日は、</a:t>
            </a:r>
            <a:endParaRPr kumimoji="1" lang="en-US" altLang="ja-JP" sz="6000" b="1" i="0" u="none" strike="noStrike" kern="1200" cap="none" spc="-3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0" b="1" spc="-300" dirty="0">
                <a:solidFill>
                  <a:prstClr val="black">
                    <a:lumMod val="85000"/>
                    <a:lumOff val="1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自分だけの小さな世界を</a:t>
            </a:r>
            <a:endParaRPr lang="en-US" altLang="ja-JP" sz="6000" b="1" spc="-300" dirty="0">
              <a:solidFill>
                <a:prstClr val="black">
                  <a:lumMod val="85000"/>
                  <a:lumOff val="1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0" b="1" spc="-300" dirty="0">
                <a:solidFill>
                  <a:prstClr val="black">
                    <a:lumMod val="85000"/>
                    <a:lumOff val="1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作ってみよう</a:t>
            </a:r>
            <a:r>
              <a:rPr kumimoji="1" lang="ja-JP" altLang="en-US" sz="6000" b="1" i="0" u="none" strike="noStrike" kern="1200" cap="none" spc="-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？</a:t>
            </a:r>
            <a:endParaRPr kumimoji="1" lang="ja-JP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AE5AFF9-EE66-E6B0-D56C-A816F8A0963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3161" y="4244146"/>
            <a:ext cx="2127851" cy="249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96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46000">
              <a:schemeClr val="accent4">
                <a:lumMod val="95000"/>
                <a:lumOff val="5000"/>
              </a:schemeClr>
            </a:gs>
            <a:gs pos="100000">
              <a:srgbClr val="FFFF00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1A5096-C8E4-961F-E66E-87CFA7513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F719F4-9BBC-22C8-5B83-327BE237B94D}"/>
              </a:ext>
            </a:extLst>
          </p:cNvPr>
          <p:cNvSpPr txBox="1">
            <a:spLocks/>
          </p:cNvSpPr>
          <p:nvPr/>
        </p:nvSpPr>
        <p:spPr>
          <a:xfrm>
            <a:off x="1105619" y="1809391"/>
            <a:ext cx="9513497" cy="30559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-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 アートに失敗はないから！</a:t>
            </a:r>
            <a:endParaRPr kumimoji="1" lang="en-US" altLang="ja-JP" sz="6000" b="1" i="0" u="none" strike="noStrike" kern="1200" cap="none" spc="-3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-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思い切ってチャレンジしよう！</a:t>
            </a:r>
            <a:endParaRPr kumimoji="1" lang="ja-JP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A02AD94-5447-1B50-265A-48904638A2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3161" y="4244146"/>
            <a:ext cx="2127851" cy="249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326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8000">
              <a:schemeClr val="accent4">
                <a:lumMod val="95000"/>
                <a:lumOff val="5000"/>
              </a:schemeClr>
            </a:gs>
            <a:gs pos="58000">
              <a:srgbClr val="00B0F0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AA49A2A8-EFB6-C470-82C1-9B201217666A}"/>
              </a:ext>
            </a:extLst>
          </p:cNvPr>
          <p:cNvSpPr txBox="1">
            <a:spLocks/>
          </p:cNvSpPr>
          <p:nvPr/>
        </p:nvSpPr>
        <p:spPr>
          <a:xfrm>
            <a:off x="286440" y="385356"/>
            <a:ext cx="11703336" cy="11968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1" i="0" u="none" strike="noStrike" kern="1200" cap="none" spc="-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 </a:t>
            </a:r>
            <a:r>
              <a:rPr kumimoji="1" lang="en-US" altLang="ja-JP" sz="5400" b="1" i="0" u="none" strike="noStrike" kern="1200" cap="none" spc="-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『</a:t>
            </a:r>
            <a:r>
              <a:rPr kumimoji="1" lang="ja-JP" altLang="en-US" sz="5400" b="1" i="0" u="none" strike="noStrike" kern="1200" cap="none" spc="-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ジオラマ制作</a:t>
            </a:r>
            <a:r>
              <a:rPr kumimoji="1" lang="en-US" altLang="ja-JP" sz="5400" b="1" i="0" u="none" strike="noStrike" kern="1200" cap="none" spc="-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』</a:t>
            </a:r>
            <a:r>
              <a:rPr kumimoji="1" lang="ja-JP" altLang="en-US" sz="4400" b="1" i="0" u="none" strike="noStrike" kern="1200" cap="none" spc="-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の流れと</a:t>
            </a:r>
            <a:r>
              <a:rPr kumimoji="1" lang="ja-JP" altLang="en-US" sz="5400" b="1" i="0" u="none" strike="noStrike" kern="1200" cap="none" spc="-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ワークショップ範囲</a:t>
            </a:r>
            <a:endParaRPr kumimoji="1" lang="ja-JP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j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563E2B-4982-641D-012B-CE495F639888}"/>
              </a:ext>
            </a:extLst>
          </p:cNvPr>
          <p:cNvSpPr txBox="1"/>
          <p:nvPr/>
        </p:nvSpPr>
        <p:spPr>
          <a:xfrm>
            <a:off x="417545" y="1672622"/>
            <a:ext cx="5458115" cy="507831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ＤＦＰ太丸ゴシック体N" panose="020F0900000000000000" pitchFamily="50" charset="-128"/>
                <a:ea typeface="ＤＦＰ太丸ゴシック体N" panose="020F0900000000000000" pitchFamily="50" charset="-128"/>
                <a:cs typeface="+mn-cs"/>
              </a:rPr>
              <a:t>・</a:t>
            </a:r>
            <a:r>
              <a:rPr lang="ja-JP" altLang="en-US" sz="3600" spc="-300" dirty="0">
                <a:ln w="317500">
                  <a:solidFill>
                    <a:srgbClr val="FF0000"/>
                  </a:solidFill>
                </a:ln>
                <a:solidFill>
                  <a:prstClr val="white"/>
                </a:solidFill>
                <a:latin typeface="ＤＦＰ太丸ゴシック体N" panose="020F0900000000000000" pitchFamily="50" charset="-128"/>
                <a:ea typeface="ＤＦＰ太丸ゴシック体N" panose="020F0900000000000000" pitchFamily="50" charset="-128"/>
              </a:rPr>
              <a:t>構想・</a:t>
            </a:r>
            <a:r>
              <a:rPr kumimoji="1" lang="ja-JP" altLang="en-US" sz="3600" i="0" u="none" strike="noStrike" kern="1200" cap="none" spc="-300" normalizeH="0" baseline="0" noProof="0" dirty="0">
                <a:ln w="317500">
                  <a:solidFill>
                    <a:srgbClr val="FF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ＤＦＰ太丸ゴシック体N" panose="020F0900000000000000" pitchFamily="50" charset="-128"/>
                <a:ea typeface="ＤＦＰ太丸ゴシック体N" panose="020F0900000000000000" pitchFamily="50" charset="-128"/>
                <a:cs typeface="+mn-cs"/>
              </a:rPr>
              <a:t>スケッチ</a:t>
            </a:r>
            <a:endParaRPr kumimoji="1" lang="en-US" altLang="ja-JP" sz="3600" i="0" u="none" strike="noStrike" kern="1200" cap="none" spc="-300" normalizeH="0" baseline="0" noProof="0" dirty="0">
              <a:ln w="317500">
                <a:solidFill>
                  <a:srgbClr val="FF0000"/>
                </a:solidFill>
              </a:ln>
              <a:solidFill>
                <a:prstClr val="white"/>
              </a:solidFill>
              <a:effectLst/>
              <a:uLnTx/>
              <a:uFillTx/>
              <a:latin typeface="ＤＦＰ太丸ゴシック体N" panose="020F0900000000000000" pitchFamily="50" charset="-128"/>
              <a:ea typeface="ＤＦＰ太丸ゴシック体N" panose="020F09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3600" spc="-300" dirty="0">
              <a:solidFill>
                <a:prstClr val="white"/>
              </a:solidFill>
              <a:latin typeface="ＤＦＰ太丸ゴシック体N" panose="020F0900000000000000" pitchFamily="50" charset="-128"/>
              <a:ea typeface="ＤＦＰ太丸ゴシック体N" panose="020F09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ＤＦＰ太丸ゴシック体N" panose="020F0900000000000000" pitchFamily="50" charset="-128"/>
                <a:ea typeface="ＤＦＰ太丸ゴシック体N" panose="020F0900000000000000" pitchFamily="50" charset="-128"/>
                <a:cs typeface="+mn-cs"/>
              </a:rPr>
              <a:t>・</a:t>
            </a:r>
            <a:r>
              <a:rPr lang="ja-JP" altLang="en-US" sz="3600" spc="-300" dirty="0">
                <a:solidFill>
                  <a:prstClr val="white"/>
                </a:solidFill>
                <a:latin typeface="ＤＦＰ太丸ゴシック体N" panose="020F0900000000000000" pitchFamily="50" charset="-128"/>
                <a:ea typeface="ＤＦＰ太丸ゴシック体N" panose="020F0900000000000000" pitchFamily="50" charset="-128"/>
              </a:rPr>
              <a:t>舞台</a:t>
            </a:r>
            <a:r>
              <a:rPr kumimoji="1" lang="ja-JP" altLang="en-US" sz="360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ＤＦＰ太丸ゴシック体N" panose="020F0900000000000000" pitchFamily="50" charset="-128"/>
                <a:ea typeface="ＤＦＰ太丸ゴシック体N" panose="020F0900000000000000" pitchFamily="50" charset="-128"/>
                <a:cs typeface="+mn-cs"/>
              </a:rPr>
              <a:t>作り（切削・加工）</a:t>
            </a:r>
            <a:endParaRPr kumimoji="1" lang="en-US" altLang="ja-JP" sz="3600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ＤＦＰ太丸ゴシック体N" panose="020F0900000000000000" pitchFamily="50" charset="-128"/>
              <a:ea typeface="ＤＦＰ太丸ゴシック体N" panose="020F09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3600" spc="-300" dirty="0">
              <a:solidFill>
                <a:prstClr val="white"/>
              </a:solidFill>
              <a:latin typeface="ＤＦＰ太丸ゴシック体N" panose="020F0900000000000000" pitchFamily="50" charset="-128"/>
              <a:ea typeface="ＤＦＰ太丸ゴシック体N" panose="020F09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ＤＦＰ太丸ゴシック体N" panose="020F0900000000000000" pitchFamily="50" charset="-128"/>
                <a:ea typeface="ＤＦＰ太丸ゴシック体N" panose="020F0900000000000000" pitchFamily="50" charset="-128"/>
                <a:cs typeface="+mn-cs"/>
              </a:rPr>
              <a:t>・仮配置</a:t>
            </a:r>
            <a:endParaRPr kumimoji="1" lang="en-US" altLang="ja-JP" sz="3600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ＤＦＰ太丸ゴシック体N" panose="020F0900000000000000" pitchFamily="50" charset="-128"/>
              <a:ea typeface="ＤＦＰ太丸ゴシック体N" panose="020F09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3600" spc="-300" dirty="0">
              <a:solidFill>
                <a:prstClr val="white"/>
              </a:solidFill>
              <a:latin typeface="ＤＦＰ太丸ゴシック体N" panose="020F0900000000000000" pitchFamily="50" charset="-128"/>
              <a:ea typeface="ＤＦＰ太丸ゴシック体N" panose="020F09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ＤＦＰ太丸ゴシック体N" panose="020F0900000000000000" pitchFamily="50" charset="-128"/>
                <a:ea typeface="ＤＦＰ太丸ゴシック体N" panose="020F0900000000000000" pitchFamily="50" charset="-128"/>
                <a:cs typeface="+mn-cs"/>
              </a:rPr>
              <a:t>・部品制作（加工・塗装）</a:t>
            </a:r>
            <a:endParaRPr kumimoji="1" lang="en-US" altLang="ja-JP" sz="3600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ＤＦＰ太丸ゴシック体N" panose="020F0900000000000000" pitchFamily="50" charset="-128"/>
              <a:ea typeface="ＤＦＰ太丸ゴシック体N" panose="020F09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3600" spc="-300" dirty="0">
              <a:solidFill>
                <a:prstClr val="white"/>
              </a:solidFill>
              <a:latin typeface="ＤＦＰ太丸ゴシック体N" panose="020F0900000000000000" pitchFamily="50" charset="-128"/>
              <a:ea typeface="ＤＦＰ太丸ゴシック体N" panose="020F09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3600" spc="-300" dirty="0">
              <a:solidFill>
                <a:prstClr val="white"/>
              </a:solidFill>
              <a:latin typeface="ＤＦＰ太丸ゴシック体N" panose="020F0900000000000000" pitchFamily="50" charset="-128"/>
              <a:ea typeface="ＤＦＰ太丸ゴシック体N" panose="020F09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FD35ED2-5C94-1957-BB78-0E7FE0A63979}"/>
              </a:ext>
            </a:extLst>
          </p:cNvPr>
          <p:cNvSpPr txBox="1"/>
          <p:nvPr/>
        </p:nvSpPr>
        <p:spPr>
          <a:xfrm>
            <a:off x="6046575" y="1672622"/>
            <a:ext cx="6002204" cy="507831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600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ＤＦＰ太丸ゴシック体N" panose="020F0900000000000000" pitchFamily="50" charset="-128"/>
              <a:ea typeface="ＤＦＰ太丸ゴシック体N" panose="020F09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600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ＤＦＰ太丸ゴシック体N" panose="020F0900000000000000" pitchFamily="50" charset="-128"/>
              <a:ea typeface="ＤＦＰ太丸ゴシック体N" panose="020F09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ＤＦＰ太丸ゴシック体N" panose="020F0900000000000000" pitchFamily="50" charset="-128"/>
                <a:ea typeface="ＤＦＰ太丸ゴシック体N" panose="020F0900000000000000" pitchFamily="50" charset="-128"/>
                <a:cs typeface="+mn-cs"/>
              </a:rPr>
              <a:t>・部品組立</a:t>
            </a:r>
            <a:endParaRPr kumimoji="1" lang="en-US" altLang="ja-JP" sz="3600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ＤＦＰ太丸ゴシック体N" panose="020F0900000000000000" pitchFamily="50" charset="-128"/>
              <a:ea typeface="ＤＦＰ太丸ゴシック体N" panose="020F09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3600" spc="-300" dirty="0">
              <a:solidFill>
                <a:prstClr val="white"/>
              </a:solidFill>
              <a:latin typeface="ＤＦＰ太丸ゴシック体N" panose="020F0900000000000000" pitchFamily="50" charset="-128"/>
              <a:ea typeface="ＤＦＰ太丸ゴシック体N" panose="020F09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ＤＦＰ太丸ゴシック体N" panose="020F0900000000000000" pitchFamily="50" charset="-128"/>
                <a:ea typeface="ＤＦＰ太丸ゴシック体N" panose="020F0900000000000000" pitchFamily="50" charset="-128"/>
                <a:cs typeface="+mn-cs"/>
              </a:rPr>
              <a:t>・全体組立</a:t>
            </a:r>
            <a:endParaRPr kumimoji="1" lang="en-US" altLang="ja-JP" sz="3600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ＤＦＰ太丸ゴシック体N" panose="020F0900000000000000" pitchFamily="50" charset="-128"/>
              <a:ea typeface="ＤＦＰ太丸ゴシック体N" panose="020F09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3600" spc="-300" dirty="0">
              <a:solidFill>
                <a:prstClr val="white"/>
              </a:solidFill>
              <a:latin typeface="ＤＦＰ太丸ゴシック体N" panose="020F0900000000000000" pitchFamily="50" charset="-128"/>
              <a:ea typeface="ＤＦＰ太丸ゴシック体N" panose="020F09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ＤＦＰ太丸ゴシック体N" panose="020F0900000000000000" pitchFamily="50" charset="-128"/>
                <a:ea typeface="ＤＦＰ太丸ゴシック体N" panose="020F0900000000000000" pitchFamily="50" charset="-128"/>
                <a:cs typeface="+mn-cs"/>
              </a:rPr>
              <a:t>・仕上げ</a:t>
            </a:r>
            <a:endParaRPr kumimoji="1" lang="en-US" altLang="ja-JP" sz="3600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ＤＦＰ太丸ゴシック体N" panose="020F0900000000000000" pitchFamily="50" charset="-128"/>
              <a:ea typeface="ＤＦＰ太丸ゴシック体N" panose="020F09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3600" spc="-300" dirty="0">
              <a:solidFill>
                <a:prstClr val="white"/>
              </a:solidFill>
              <a:latin typeface="ＤＦＰ太丸ゴシック体N" panose="020F0900000000000000" pitchFamily="50" charset="-128"/>
              <a:ea typeface="ＤＦＰ太丸ゴシック体N" panose="020F09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ＤＦＰ太丸ゴシック体N" panose="020F0900000000000000" pitchFamily="50" charset="-128"/>
                <a:ea typeface="ＤＦＰ太丸ゴシック体N" panose="020F0900000000000000" pitchFamily="50" charset="-128"/>
                <a:cs typeface="+mn-cs"/>
              </a:rPr>
              <a:t>・背景作り</a:t>
            </a:r>
            <a:endParaRPr lang="en-US" altLang="ja-JP" sz="3600" spc="-300" dirty="0">
              <a:solidFill>
                <a:prstClr val="white"/>
              </a:solidFill>
              <a:latin typeface="ＤＦＰ太丸ゴシック体N" panose="020F0900000000000000" pitchFamily="50" charset="-128"/>
              <a:ea typeface="ＤＦＰ太丸ゴシック体N" panose="020F0900000000000000" pitchFamily="50" charset="-128"/>
            </a:endParaRPr>
          </a:p>
        </p:txBody>
      </p:sp>
      <p:sp>
        <p:nvSpPr>
          <p:cNvPr id="6" name="矢印: 下 5">
            <a:extLst>
              <a:ext uri="{FF2B5EF4-FFF2-40B4-BE49-F238E27FC236}">
                <a16:creationId xmlns:a16="http://schemas.microsoft.com/office/drawing/2014/main" id="{ECF1C1FC-D325-1EEA-8CA2-C37A81EBE6B0}"/>
              </a:ext>
            </a:extLst>
          </p:cNvPr>
          <p:cNvSpPr/>
          <p:nvPr/>
        </p:nvSpPr>
        <p:spPr>
          <a:xfrm>
            <a:off x="2060523" y="2404153"/>
            <a:ext cx="647272" cy="39041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矢印: 下 6">
            <a:extLst>
              <a:ext uri="{FF2B5EF4-FFF2-40B4-BE49-F238E27FC236}">
                <a16:creationId xmlns:a16="http://schemas.microsoft.com/office/drawing/2014/main" id="{CB79530A-4FAC-9C3C-527F-9682140CF235}"/>
              </a:ext>
            </a:extLst>
          </p:cNvPr>
          <p:cNvSpPr/>
          <p:nvPr/>
        </p:nvSpPr>
        <p:spPr>
          <a:xfrm>
            <a:off x="2060523" y="3526102"/>
            <a:ext cx="647272" cy="39041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矢印: 下 7">
            <a:extLst>
              <a:ext uri="{FF2B5EF4-FFF2-40B4-BE49-F238E27FC236}">
                <a16:creationId xmlns:a16="http://schemas.microsoft.com/office/drawing/2014/main" id="{86869997-1896-F4FE-E81C-234297316A7D}"/>
              </a:ext>
            </a:extLst>
          </p:cNvPr>
          <p:cNvSpPr/>
          <p:nvPr/>
        </p:nvSpPr>
        <p:spPr>
          <a:xfrm>
            <a:off x="2060523" y="4626712"/>
            <a:ext cx="647272" cy="39041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矢印: 下 10">
            <a:extLst>
              <a:ext uri="{FF2B5EF4-FFF2-40B4-BE49-F238E27FC236}">
                <a16:creationId xmlns:a16="http://schemas.microsoft.com/office/drawing/2014/main" id="{22844021-BFC1-F094-E4FE-E87F24123E31}"/>
              </a:ext>
            </a:extLst>
          </p:cNvPr>
          <p:cNvSpPr/>
          <p:nvPr/>
        </p:nvSpPr>
        <p:spPr>
          <a:xfrm>
            <a:off x="6800002" y="1889354"/>
            <a:ext cx="1332425" cy="83443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矢印: 下 11">
            <a:extLst>
              <a:ext uri="{FF2B5EF4-FFF2-40B4-BE49-F238E27FC236}">
                <a16:creationId xmlns:a16="http://schemas.microsoft.com/office/drawing/2014/main" id="{EC0BAE79-FDE4-DA9C-3AC9-E9C2983A5C4E}"/>
              </a:ext>
            </a:extLst>
          </p:cNvPr>
          <p:cNvSpPr/>
          <p:nvPr/>
        </p:nvSpPr>
        <p:spPr>
          <a:xfrm>
            <a:off x="7142579" y="3485384"/>
            <a:ext cx="647272" cy="39041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矢印: 下 12">
            <a:extLst>
              <a:ext uri="{FF2B5EF4-FFF2-40B4-BE49-F238E27FC236}">
                <a16:creationId xmlns:a16="http://schemas.microsoft.com/office/drawing/2014/main" id="{11F1F242-1F7B-5F3E-F33B-6AD672EF069F}"/>
              </a:ext>
            </a:extLst>
          </p:cNvPr>
          <p:cNvSpPr/>
          <p:nvPr/>
        </p:nvSpPr>
        <p:spPr>
          <a:xfrm>
            <a:off x="7144818" y="4547754"/>
            <a:ext cx="647272" cy="39041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矢印: 下 13">
            <a:extLst>
              <a:ext uri="{FF2B5EF4-FFF2-40B4-BE49-F238E27FC236}">
                <a16:creationId xmlns:a16="http://schemas.microsoft.com/office/drawing/2014/main" id="{CAFBDB0D-A131-D596-1633-C70C0835F2F8}"/>
              </a:ext>
            </a:extLst>
          </p:cNvPr>
          <p:cNvSpPr/>
          <p:nvPr/>
        </p:nvSpPr>
        <p:spPr>
          <a:xfrm>
            <a:off x="7145117" y="5610124"/>
            <a:ext cx="647272" cy="39041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矢印: 下 14">
            <a:extLst>
              <a:ext uri="{FF2B5EF4-FFF2-40B4-BE49-F238E27FC236}">
                <a16:creationId xmlns:a16="http://schemas.microsoft.com/office/drawing/2014/main" id="{7D69B9C9-32F2-B5AC-EF69-368A57E8CF55}"/>
              </a:ext>
            </a:extLst>
          </p:cNvPr>
          <p:cNvSpPr/>
          <p:nvPr/>
        </p:nvSpPr>
        <p:spPr>
          <a:xfrm>
            <a:off x="1717946" y="5770000"/>
            <a:ext cx="1332425" cy="83443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右中かっこ 15">
            <a:extLst>
              <a:ext uri="{FF2B5EF4-FFF2-40B4-BE49-F238E27FC236}">
                <a16:creationId xmlns:a16="http://schemas.microsoft.com/office/drawing/2014/main" id="{C840D6D8-353B-01E6-10CE-CEB88E36758C}"/>
              </a:ext>
            </a:extLst>
          </p:cNvPr>
          <p:cNvSpPr/>
          <p:nvPr/>
        </p:nvSpPr>
        <p:spPr>
          <a:xfrm>
            <a:off x="8885855" y="2794571"/>
            <a:ext cx="529105" cy="3836218"/>
          </a:xfrm>
          <a:prstGeom prst="rightBrace">
            <a:avLst>
              <a:gd name="adj1" fmla="val 79005"/>
              <a:gd name="adj2" fmla="val 33918"/>
            </a:avLst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55B5F230-341B-E0F3-1FB1-D65FA934F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5268" y="3063651"/>
            <a:ext cx="2803511" cy="2296254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D87825CD-5E18-605B-673B-DE2E932F5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3108" y="5185378"/>
            <a:ext cx="1367830" cy="1336655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67B2757-DE7C-203D-CF8F-4E3C1C3B3454}"/>
              </a:ext>
            </a:extLst>
          </p:cNvPr>
          <p:cNvSpPr txBox="1"/>
          <p:nvPr/>
        </p:nvSpPr>
        <p:spPr>
          <a:xfrm>
            <a:off x="7748718" y="1218875"/>
            <a:ext cx="2214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※</a:t>
            </a:r>
            <a:r>
              <a:rPr kumimoji="1" lang="ja-JP" altLang="en-US" dirty="0"/>
              <a:t>作業を伴う講習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1D4508A-C9EA-E93B-E7B1-F5F8F5C419F1}"/>
              </a:ext>
            </a:extLst>
          </p:cNvPr>
          <p:cNvSpPr txBox="1"/>
          <p:nvPr/>
        </p:nvSpPr>
        <p:spPr>
          <a:xfrm>
            <a:off x="857330" y="1725892"/>
            <a:ext cx="34025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36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ＤＦＰ太丸ゴシック体N" panose="020F0900000000000000" pitchFamily="50" charset="-128"/>
                <a:ea typeface="ＤＦＰ太丸ゴシック体N" panose="020F0900000000000000" pitchFamily="50" charset="-128"/>
                <a:cs typeface="+mn-cs"/>
              </a:rPr>
              <a:t>構想・スケッチ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8774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8000">
              <a:schemeClr val="accent4">
                <a:lumMod val="95000"/>
                <a:lumOff val="5000"/>
              </a:schemeClr>
            </a:gs>
            <a:gs pos="58000">
              <a:srgbClr val="00B0F0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AA49A2A8-EFB6-C470-82C1-9B201217666A}"/>
              </a:ext>
            </a:extLst>
          </p:cNvPr>
          <p:cNvSpPr txBox="1">
            <a:spLocks/>
          </p:cNvSpPr>
          <p:nvPr/>
        </p:nvSpPr>
        <p:spPr>
          <a:xfrm>
            <a:off x="159391" y="385356"/>
            <a:ext cx="11830385" cy="11968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-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 </a:t>
            </a:r>
            <a:r>
              <a:rPr kumimoji="1" lang="en-US" altLang="ja-JP" sz="7200" b="1" i="0" u="none" strike="noStrike" kern="1200" cap="none" spc="-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『</a:t>
            </a:r>
            <a:r>
              <a:rPr kumimoji="1" lang="ja-JP" altLang="en-US" sz="7200" b="1" i="0" u="none" strike="noStrike" kern="1200" cap="none" spc="-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作業手順書</a:t>
            </a:r>
            <a:r>
              <a:rPr kumimoji="1" lang="en-US" altLang="ja-JP" sz="7200" b="1" i="0" u="none" strike="noStrike" kern="1200" cap="none" spc="-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』</a:t>
            </a:r>
            <a:r>
              <a:rPr kumimoji="1" lang="ja-JP" altLang="en-US" sz="5400" b="1" i="0" u="none" strike="noStrike" kern="1200" cap="none" spc="-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を参考にしてください！</a:t>
            </a:r>
            <a:endParaRPr kumimoji="1" lang="ja-JP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j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FD35ED2-5C94-1957-BB78-0E7FE0A63979}"/>
              </a:ext>
            </a:extLst>
          </p:cNvPr>
          <p:cNvSpPr txBox="1"/>
          <p:nvPr/>
        </p:nvSpPr>
        <p:spPr>
          <a:xfrm>
            <a:off x="6046575" y="1672622"/>
            <a:ext cx="6002204" cy="507831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600" b="0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ＤＦＰ太丸ゴシック体N" panose="020F0900000000000000" pitchFamily="50" charset="-128"/>
              <a:ea typeface="ＤＦＰ太丸ゴシック体N" panose="020F09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600" b="0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ＤＦＰ太丸ゴシック体N" panose="020F0900000000000000" pitchFamily="50" charset="-128"/>
              <a:ea typeface="ＤＦＰ太丸ゴシック体N" panose="020F09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ＤＦＰ太丸ゴシック体N" panose="020F0900000000000000" pitchFamily="50" charset="-128"/>
                <a:ea typeface="ＤＦＰ太丸ゴシック体N" panose="020F0900000000000000" pitchFamily="50" charset="-128"/>
                <a:cs typeface="+mn-cs"/>
              </a:rPr>
              <a:t>・部品組立</a:t>
            </a:r>
            <a:endParaRPr kumimoji="1" lang="en-US" altLang="ja-JP" sz="3600" b="0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ＤＦＰ太丸ゴシック体N" panose="020F0900000000000000" pitchFamily="50" charset="-128"/>
              <a:ea typeface="ＤＦＰ太丸ゴシック体N" panose="020F09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600" b="0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ＤＦＰ太丸ゴシック体N" panose="020F0900000000000000" pitchFamily="50" charset="-128"/>
              <a:ea typeface="ＤＦＰ太丸ゴシック体N" panose="020F09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ＤＦＰ太丸ゴシック体N" panose="020F0900000000000000" pitchFamily="50" charset="-128"/>
                <a:ea typeface="ＤＦＰ太丸ゴシック体N" panose="020F0900000000000000" pitchFamily="50" charset="-128"/>
                <a:cs typeface="+mn-cs"/>
              </a:rPr>
              <a:t>・全体組立</a:t>
            </a:r>
            <a:endParaRPr kumimoji="1" lang="en-US" altLang="ja-JP" sz="3600" b="0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ＤＦＰ太丸ゴシック体N" panose="020F0900000000000000" pitchFamily="50" charset="-128"/>
              <a:ea typeface="ＤＦＰ太丸ゴシック体N" panose="020F09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600" b="0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ＤＦＰ太丸ゴシック体N" panose="020F0900000000000000" pitchFamily="50" charset="-128"/>
              <a:ea typeface="ＤＦＰ太丸ゴシック体N" panose="020F09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ＤＦＰ太丸ゴシック体N" panose="020F0900000000000000" pitchFamily="50" charset="-128"/>
                <a:ea typeface="ＤＦＰ太丸ゴシック体N" panose="020F0900000000000000" pitchFamily="50" charset="-128"/>
                <a:cs typeface="+mn-cs"/>
              </a:rPr>
              <a:t>・仕上げ</a:t>
            </a:r>
            <a:endParaRPr kumimoji="1" lang="en-US" altLang="ja-JP" sz="3600" b="0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ＤＦＰ太丸ゴシック体N" panose="020F0900000000000000" pitchFamily="50" charset="-128"/>
              <a:ea typeface="ＤＦＰ太丸ゴシック体N" panose="020F09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600" b="0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ＤＦＰ太丸ゴシック体N" panose="020F0900000000000000" pitchFamily="50" charset="-128"/>
              <a:ea typeface="ＤＦＰ太丸ゴシック体N" panose="020F09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ＤＦＰ太丸ゴシック体N" panose="020F0900000000000000" pitchFamily="50" charset="-128"/>
                <a:ea typeface="ＤＦＰ太丸ゴシック体N" panose="020F0900000000000000" pitchFamily="50" charset="-128"/>
                <a:cs typeface="+mn-cs"/>
              </a:rPr>
              <a:t>・背景作り</a:t>
            </a:r>
            <a:endParaRPr kumimoji="1" lang="en-US" altLang="ja-JP" sz="3600" b="0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ＤＦＰ太丸ゴシック体N" panose="020F0900000000000000" pitchFamily="50" charset="-128"/>
              <a:ea typeface="ＤＦＰ太丸ゴシック体N" panose="020F0900000000000000" pitchFamily="50" charset="-128"/>
              <a:cs typeface="+mn-cs"/>
            </a:endParaRPr>
          </a:p>
        </p:txBody>
      </p:sp>
      <p:sp>
        <p:nvSpPr>
          <p:cNvPr id="11" name="矢印: 下 10">
            <a:extLst>
              <a:ext uri="{FF2B5EF4-FFF2-40B4-BE49-F238E27FC236}">
                <a16:creationId xmlns:a16="http://schemas.microsoft.com/office/drawing/2014/main" id="{22844021-BFC1-F094-E4FE-E87F24123E31}"/>
              </a:ext>
            </a:extLst>
          </p:cNvPr>
          <p:cNvSpPr/>
          <p:nvPr/>
        </p:nvSpPr>
        <p:spPr>
          <a:xfrm>
            <a:off x="6800002" y="1889354"/>
            <a:ext cx="1332425" cy="83443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矢印: 下 11">
            <a:extLst>
              <a:ext uri="{FF2B5EF4-FFF2-40B4-BE49-F238E27FC236}">
                <a16:creationId xmlns:a16="http://schemas.microsoft.com/office/drawing/2014/main" id="{EC0BAE79-FDE4-DA9C-3AC9-E9C2983A5C4E}"/>
              </a:ext>
            </a:extLst>
          </p:cNvPr>
          <p:cNvSpPr/>
          <p:nvPr/>
        </p:nvSpPr>
        <p:spPr>
          <a:xfrm>
            <a:off x="7142579" y="3485384"/>
            <a:ext cx="647272" cy="39041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矢印: 下 12">
            <a:extLst>
              <a:ext uri="{FF2B5EF4-FFF2-40B4-BE49-F238E27FC236}">
                <a16:creationId xmlns:a16="http://schemas.microsoft.com/office/drawing/2014/main" id="{11F1F242-1F7B-5F3E-F33B-6AD672EF069F}"/>
              </a:ext>
            </a:extLst>
          </p:cNvPr>
          <p:cNvSpPr/>
          <p:nvPr/>
        </p:nvSpPr>
        <p:spPr>
          <a:xfrm>
            <a:off x="7144818" y="4547754"/>
            <a:ext cx="647272" cy="39041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矢印: 下 13">
            <a:extLst>
              <a:ext uri="{FF2B5EF4-FFF2-40B4-BE49-F238E27FC236}">
                <a16:creationId xmlns:a16="http://schemas.microsoft.com/office/drawing/2014/main" id="{CAFBDB0D-A131-D596-1633-C70C0835F2F8}"/>
              </a:ext>
            </a:extLst>
          </p:cNvPr>
          <p:cNvSpPr/>
          <p:nvPr/>
        </p:nvSpPr>
        <p:spPr>
          <a:xfrm>
            <a:off x="7145117" y="5610124"/>
            <a:ext cx="647272" cy="39041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右中かっこ 15">
            <a:extLst>
              <a:ext uri="{FF2B5EF4-FFF2-40B4-BE49-F238E27FC236}">
                <a16:creationId xmlns:a16="http://schemas.microsoft.com/office/drawing/2014/main" id="{C840D6D8-353B-01E6-10CE-CEB88E36758C}"/>
              </a:ext>
            </a:extLst>
          </p:cNvPr>
          <p:cNvSpPr/>
          <p:nvPr/>
        </p:nvSpPr>
        <p:spPr>
          <a:xfrm>
            <a:off x="8885855" y="2794571"/>
            <a:ext cx="529105" cy="3836218"/>
          </a:xfrm>
          <a:prstGeom prst="rightBrace">
            <a:avLst>
              <a:gd name="adj1" fmla="val 79005"/>
              <a:gd name="adj2" fmla="val 33918"/>
            </a:avLst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55B5F230-341B-E0F3-1FB1-D65FA934F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5268" y="3063651"/>
            <a:ext cx="2803511" cy="2296254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B149ED71-2C64-4655-7BB5-432DE90B8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3108" y="5185378"/>
            <a:ext cx="1367830" cy="133665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36873DB-A3B2-8D40-FD00-0A2E63A2E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900" y="1728220"/>
            <a:ext cx="4377311" cy="246776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3BC5203-8E4C-7929-8BA7-71C212FF69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900" y="4270912"/>
            <a:ext cx="4377311" cy="246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13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238</Words>
  <Application>Microsoft Office PowerPoint</Application>
  <PresentationFormat>ワイド画面</PresentationFormat>
  <Paragraphs>56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9" baseType="lpstr">
      <vt:lpstr>ＤＦＰ太丸ゴシック体N</vt:lpstr>
      <vt:lpstr>Meiryo UI</vt:lpstr>
      <vt:lpstr>游ゴシック</vt:lpstr>
      <vt:lpstr>游ゴシック Light</vt:lpstr>
      <vt:lpstr>Arial</vt:lpstr>
      <vt:lpstr>Century Gothic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noboru-yamamoto-aa702070@outlook.jp</dc:creator>
  <cp:lastModifiedBy>noboru yamamoto</cp:lastModifiedBy>
  <cp:revision>149</cp:revision>
  <cp:lastPrinted>2024-03-25T03:23:06Z</cp:lastPrinted>
  <dcterms:created xsi:type="dcterms:W3CDTF">2022-11-03T00:29:24Z</dcterms:created>
  <dcterms:modified xsi:type="dcterms:W3CDTF">2025-03-15T09:12:41Z</dcterms:modified>
</cp:coreProperties>
</file>